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/>
    <p:restoredTop sz="94624"/>
  </p:normalViewPr>
  <p:slideViewPr>
    <p:cSldViewPr>
      <p:cViewPr varScale="1">
        <p:scale>
          <a:sx n="61" d="100"/>
          <a:sy n="61" d="100"/>
        </p:scale>
        <p:origin x="2632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4" d="100"/>
          <a:sy n="144" d="100"/>
        </p:scale>
        <p:origin x="310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C691D-C86A-C848-A88B-215FDA0D9F5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43F2C-22D4-814C-B258-BE7A57DD3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6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F3B3C-3D83-9B47-BD72-398BB15F864C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FF73-7F69-D34A-9D4D-BBE49DF2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BFF73-7F69-D34A-9D4D-BBE49DF28F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7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BFF73-7F69-D34A-9D4D-BBE49DF28F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lder 4"/>
          <p:cNvSpPr>
            <a:spLocks noGrp="1"/>
          </p:cNvSpPr>
          <p:nvPr>
            <p:ph type="sldNum" sz="quarter" idx="4"/>
          </p:nvPr>
        </p:nvSpPr>
        <p:spPr>
          <a:xfrm>
            <a:off x="7162800" y="9406891"/>
            <a:ext cx="228600" cy="19430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lang="uk-UA" smtClean="0"/>
              <a:pPr marL="38100">
                <a:lnSpc>
                  <a:spcPts val="1410"/>
                </a:lnSpc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4"/>
          <p:cNvSpPr>
            <a:spLocks noGrp="1"/>
          </p:cNvSpPr>
          <p:nvPr>
            <p:ph type="sldNum" sz="quarter" idx="4"/>
          </p:nvPr>
        </p:nvSpPr>
        <p:spPr>
          <a:xfrm>
            <a:off x="7162800" y="9330691"/>
            <a:ext cx="228600" cy="19430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lang="uk-UA" smtClean="0"/>
              <a:pPr marL="38100">
                <a:lnSpc>
                  <a:spcPts val="1410"/>
                </a:lnSpc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4"/>
          <p:cNvSpPr>
            <a:spLocks noGrp="1"/>
          </p:cNvSpPr>
          <p:nvPr>
            <p:ph type="sldNum" sz="quarter" idx="4"/>
          </p:nvPr>
        </p:nvSpPr>
        <p:spPr>
          <a:xfrm>
            <a:off x="7162800" y="9330691"/>
            <a:ext cx="228600" cy="19430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lang="uk-UA" smtClean="0"/>
              <a:pPr marL="38100">
                <a:lnSpc>
                  <a:spcPts val="1410"/>
                </a:lnSpc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8989" y="9162118"/>
            <a:ext cx="76200" cy="16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02004" y="1447800"/>
            <a:ext cx="5898515" cy="765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rebuchet MS"/>
                <a:cs typeface="Trebuchet MS"/>
              </a:rPr>
              <a:t>CODES </a:t>
            </a:r>
            <a:r>
              <a:rPr sz="1400" b="1" dirty="0">
                <a:latin typeface="Trebuchet MS"/>
                <a:cs typeface="Trebuchet MS"/>
              </a:rPr>
              <a:t>OF</a:t>
            </a:r>
            <a:r>
              <a:rPr sz="1400" b="1" spc="-5" dirty="0">
                <a:latin typeface="Trebuchet MS"/>
                <a:cs typeface="Trebuchet MS"/>
              </a:rPr>
              <a:t> CONDUCT</a:t>
            </a:r>
            <a:endParaRPr sz="1400" dirty="0">
              <a:latin typeface="Trebuchet MS"/>
              <a:cs typeface="Trebuchet MS"/>
            </a:endParaRPr>
          </a:p>
          <a:p>
            <a:pPr marL="12700" marR="5080">
              <a:lnSpc>
                <a:spcPct val="116100"/>
              </a:lnSpc>
              <a:spcBef>
                <a:spcPts val="965"/>
              </a:spcBef>
            </a:pPr>
            <a:r>
              <a:rPr sz="1200" spc="-5" dirty="0">
                <a:latin typeface="Trebuchet MS"/>
                <a:cs typeface="Trebuchet MS"/>
              </a:rPr>
              <a:t>USA Ball Hockey provides </a:t>
            </a:r>
            <a:r>
              <a:rPr sz="1200" dirty="0">
                <a:latin typeface="Trebuchet MS"/>
                <a:cs typeface="Trebuchet MS"/>
              </a:rPr>
              <a:t>the </a:t>
            </a:r>
            <a:r>
              <a:rPr sz="1200" spc="-5" dirty="0">
                <a:latin typeface="Trebuchet MS"/>
                <a:cs typeface="Trebuchet MS"/>
              </a:rPr>
              <a:t>foundation </a:t>
            </a:r>
            <a:r>
              <a:rPr sz="1200" dirty="0">
                <a:latin typeface="Trebuchet MS"/>
                <a:cs typeface="Trebuchet MS"/>
              </a:rPr>
              <a:t>for the </a:t>
            </a:r>
            <a:r>
              <a:rPr sz="1200" spc="-5" dirty="0">
                <a:latin typeface="Trebuchet MS"/>
                <a:cs typeface="Trebuchet MS"/>
              </a:rPr>
              <a:t>sport </a:t>
            </a:r>
            <a:r>
              <a:rPr sz="1200" dirty="0">
                <a:latin typeface="Trebuchet MS"/>
                <a:cs typeface="Trebuchet MS"/>
              </a:rPr>
              <a:t>of </a:t>
            </a:r>
            <a:r>
              <a:rPr sz="1200" spc="-5" dirty="0">
                <a:latin typeface="Trebuchet MS"/>
                <a:cs typeface="Trebuchet MS"/>
              </a:rPr>
              <a:t>street </a:t>
            </a:r>
            <a:r>
              <a:rPr sz="1200" spc="-10" dirty="0">
                <a:latin typeface="Trebuchet MS"/>
                <a:cs typeface="Trebuchet MS"/>
              </a:rPr>
              <a:t>and </a:t>
            </a:r>
            <a:r>
              <a:rPr sz="1200" spc="-5" dirty="0">
                <a:latin typeface="Trebuchet MS"/>
                <a:cs typeface="Trebuchet MS"/>
              </a:rPr>
              <a:t>ball hockey </a:t>
            </a:r>
            <a:r>
              <a:rPr sz="1200" spc="5" dirty="0">
                <a:latin typeface="Trebuchet MS"/>
                <a:cs typeface="Trebuchet MS"/>
              </a:rPr>
              <a:t>in  </a:t>
            </a:r>
            <a:r>
              <a:rPr sz="1200" dirty="0">
                <a:latin typeface="Trebuchet MS"/>
                <a:cs typeface="Trebuchet MS"/>
              </a:rPr>
              <a:t>America. </a:t>
            </a:r>
            <a:r>
              <a:rPr sz="1200" spc="-5" dirty="0">
                <a:latin typeface="Trebuchet MS"/>
                <a:cs typeface="Trebuchet MS"/>
              </a:rPr>
              <a:t>We strive to empower players and coaches with opportunity </a:t>
            </a:r>
            <a:r>
              <a:rPr sz="1200" dirty="0">
                <a:latin typeface="Trebuchet MS"/>
                <a:cs typeface="Trebuchet MS"/>
              </a:rPr>
              <a:t>to </a:t>
            </a:r>
            <a:r>
              <a:rPr sz="1200" spc="-5" dirty="0">
                <a:latin typeface="Trebuchet MS"/>
                <a:cs typeface="Trebuchet MS"/>
              </a:rPr>
              <a:t>participate  </a:t>
            </a:r>
            <a:r>
              <a:rPr sz="1200" dirty="0">
                <a:latin typeface="Trebuchet MS"/>
                <a:cs typeface="Trebuchet MS"/>
              </a:rPr>
              <a:t>in a </a:t>
            </a:r>
            <a:r>
              <a:rPr sz="1200" spc="-5" dirty="0">
                <a:latin typeface="Trebuchet MS"/>
                <a:cs typeface="Trebuchet MS"/>
              </a:rPr>
              <a:t>game that encourages work ethic, leadership, sportsmanship, </a:t>
            </a:r>
            <a:r>
              <a:rPr sz="1200" dirty="0">
                <a:latin typeface="Trebuchet MS"/>
                <a:cs typeface="Trebuchet MS"/>
              </a:rPr>
              <a:t>and </a:t>
            </a:r>
            <a:r>
              <a:rPr sz="1200" spc="-5" dirty="0">
                <a:latin typeface="Trebuchet MS"/>
                <a:cs typeface="Trebuchet MS"/>
              </a:rPr>
              <a:t>mentorship, </a:t>
            </a:r>
            <a:r>
              <a:rPr sz="1200" spc="5" dirty="0">
                <a:latin typeface="Trebuchet MS"/>
                <a:cs typeface="Trebuchet MS"/>
              </a:rPr>
              <a:t>as  </a:t>
            </a:r>
            <a:r>
              <a:rPr sz="1200" spc="-5" dirty="0">
                <a:latin typeface="Trebuchet MS"/>
                <a:cs typeface="Trebuchet MS"/>
              </a:rPr>
              <a:t>well </a:t>
            </a:r>
            <a:r>
              <a:rPr sz="1200" dirty="0">
                <a:latin typeface="Trebuchet MS"/>
                <a:cs typeface="Trebuchet MS"/>
              </a:rPr>
              <a:t>as </a:t>
            </a:r>
            <a:r>
              <a:rPr sz="1200" spc="-5" dirty="0">
                <a:latin typeface="Trebuchet MS"/>
                <a:cs typeface="Trebuchet MS"/>
              </a:rPr>
              <a:t>develop </a:t>
            </a:r>
            <a:r>
              <a:rPr sz="1200" dirty="0">
                <a:latin typeface="Trebuchet MS"/>
                <a:cs typeface="Trebuchet MS"/>
              </a:rPr>
              <a:t>the </a:t>
            </a:r>
            <a:r>
              <a:rPr sz="1200" spc="-5" dirty="0">
                <a:latin typeface="Trebuchet MS"/>
                <a:cs typeface="Trebuchet MS"/>
              </a:rPr>
              <a:t>fundamentals </a:t>
            </a:r>
            <a:r>
              <a:rPr sz="1200" dirty="0">
                <a:latin typeface="Trebuchet MS"/>
                <a:cs typeface="Trebuchet MS"/>
              </a:rPr>
              <a:t>through </a:t>
            </a:r>
            <a:r>
              <a:rPr sz="1200" spc="-5" dirty="0">
                <a:latin typeface="Trebuchet MS"/>
                <a:cs typeface="Trebuchet MS"/>
              </a:rPr>
              <a:t>education </a:t>
            </a:r>
            <a:r>
              <a:rPr sz="1200" dirty="0">
                <a:latin typeface="Trebuchet MS"/>
                <a:cs typeface="Trebuchet MS"/>
              </a:rPr>
              <a:t>of the </a:t>
            </a:r>
            <a:r>
              <a:rPr sz="1200" spc="-5" dirty="0">
                <a:latin typeface="Trebuchet MS"/>
                <a:cs typeface="Trebuchet MS"/>
              </a:rPr>
              <a:t>sport. USABH aspires </a:t>
            </a:r>
            <a:r>
              <a:rPr sz="1200" dirty="0">
                <a:latin typeface="Trebuchet MS"/>
                <a:cs typeface="Trebuchet MS"/>
              </a:rPr>
              <a:t>to  </a:t>
            </a:r>
            <a:r>
              <a:rPr sz="1200" spc="-5" dirty="0">
                <a:latin typeface="Trebuchet MS"/>
                <a:cs typeface="Trebuchet MS"/>
              </a:rPr>
              <a:t>develop coaches, players, officials, programs, </a:t>
            </a:r>
            <a:r>
              <a:rPr sz="1200" dirty="0">
                <a:latin typeface="Trebuchet MS"/>
                <a:cs typeface="Trebuchet MS"/>
              </a:rPr>
              <a:t>and </a:t>
            </a:r>
            <a:r>
              <a:rPr sz="1200" spc="-5" dirty="0">
                <a:latin typeface="Trebuchet MS"/>
                <a:cs typeface="Trebuchet MS"/>
              </a:rPr>
              <a:t>facilities. Our codes </a:t>
            </a:r>
            <a:r>
              <a:rPr sz="1200" dirty="0">
                <a:latin typeface="Trebuchet MS"/>
                <a:cs typeface="Trebuchet MS"/>
              </a:rPr>
              <a:t>of </a:t>
            </a:r>
            <a:r>
              <a:rPr sz="1200" spc="-5" dirty="0">
                <a:latin typeface="Trebuchet MS"/>
                <a:cs typeface="Trebuchet MS"/>
              </a:rPr>
              <a:t>conduct  </a:t>
            </a:r>
            <a:r>
              <a:rPr sz="1200" dirty="0">
                <a:latin typeface="Trebuchet MS"/>
                <a:cs typeface="Trebuchet MS"/>
              </a:rPr>
              <a:t>are a </a:t>
            </a:r>
            <a:r>
              <a:rPr sz="1200" spc="-5" dirty="0">
                <a:latin typeface="Trebuchet MS"/>
                <a:cs typeface="Trebuchet MS"/>
              </a:rPr>
              <a:t>promise </a:t>
            </a:r>
            <a:r>
              <a:rPr sz="1200" dirty="0">
                <a:latin typeface="Trebuchet MS"/>
                <a:cs typeface="Trebuchet MS"/>
              </a:rPr>
              <a:t>of </a:t>
            </a:r>
            <a:r>
              <a:rPr sz="1200" spc="-5" dirty="0">
                <a:latin typeface="Trebuchet MS"/>
                <a:cs typeface="Trebuchet MS"/>
              </a:rPr>
              <a:t>commitment that all USABH players, coaches, officials, fans, and  associates will promote </a:t>
            </a:r>
            <a:r>
              <a:rPr sz="1200" dirty="0">
                <a:latin typeface="Trebuchet MS"/>
                <a:cs typeface="Trebuchet MS"/>
              </a:rPr>
              <a:t>the </a:t>
            </a:r>
            <a:r>
              <a:rPr sz="1200" spc="-5" dirty="0">
                <a:latin typeface="Trebuchet MS"/>
                <a:cs typeface="Trebuchet MS"/>
              </a:rPr>
              <a:t>sport with pride, dignity </a:t>
            </a:r>
            <a:r>
              <a:rPr sz="1200" dirty="0">
                <a:latin typeface="Trebuchet MS"/>
                <a:cs typeface="Trebuchet MS"/>
              </a:rPr>
              <a:t>and </a:t>
            </a:r>
            <a:r>
              <a:rPr sz="1200" spc="-5" dirty="0">
                <a:latin typeface="Trebuchet MS"/>
                <a:cs typeface="Trebuchet MS"/>
              </a:rPr>
              <a:t>respect towards all  individuals.</a:t>
            </a: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Administrator’s Code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2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Conduct</a:t>
            </a:r>
            <a:endParaRPr sz="1200" dirty="0">
              <a:latin typeface="Calibri"/>
              <a:cs typeface="Calibri"/>
            </a:endParaRPr>
          </a:p>
          <a:p>
            <a:pPr marL="12700" marR="148590">
              <a:lnSpc>
                <a:spcPct val="110000"/>
              </a:lnSpc>
              <a:spcBef>
                <a:spcPts val="80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Follow the rules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regulations of </a:t>
            </a:r>
            <a:r>
              <a:rPr sz="1200" dirty="0">
                <a:latin typeface="Calibri"/>
                <a:cs typeface="Calibri"/>
              </a:rPr>
              <a:t>USA </a:t>
            </a:r>
            <a:r>
              <a:rPr sz="1200" spc="-5" dirty="0">
                <a:latin typeface="Calibri"/>
                <a:cs typeface="Calibri"/>
              </a:rPr>
              <a:t>Ball Hockey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your association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ensure </a:t>
            </a:r>
            <a:r>
              <a:rPr sz="1200" spc="-10" dirty="0">
                <a:latin typeface="Calibri"/>
                <a:cs typeface="Calibri"/>
              </a:rPr>
              <a:t>that </a:t>
            </a:r>
            <a:r>
              <a:rPr sz="1200" spc="-5" dirty="0">
                <a:latin typeface="Calibri"/>
                <a:cs typeface="Calibri"/>
              </a:rPr>
              <a:t>the  </a:t>
            </a:r>
            <a:r>
              <a:rPr sz="1200" dirty="0">
                <a:latin typeface="Calibri"/>
                <a:cs typeface="Calibri"/>
              </a:rPr>
              <a:t>association’s </a:t>
            </a:r>
            <a:r>
              <a:rPr sz="1200" spc="-5" dirty="0">
                <a:latin typeface="Calibri"/>
                <a:cs typeface="Calibri"/>
              </a:rPr>
              <a:t>philosophy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objectives are enhanced.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Support programs that </a:t>
            </a:r>
            <a:r>
              <a:rPr sz="1200" dirty="0">
                <a:latin typeface="Calibri"/>
                <a:cs typeface="Calibri"/>
              </a:rPr>
              <a:t>train </a:t>
            </a:r>
            <a:r>
              <a:rPr sz="1200" spc="-5" dirty="0">
                <a:latin typeface="Calibri"/>
                <a:cs typeface="Calibri"/>
              </a:rPr>
              <a:t>and educate players, coaches, parents, officials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1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volunteers.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Promote and publicize </a:t>
            </a:r>
            <a:r>
              <a:rPr sz="1200" dirty="0">
                <a:latin typeface="Calibri"/>
                <a:cs typeface="Calibri"/>
              </a:rPr>
              <a:t>your </a:t>
            </a:r>
            <a:r>
              <a:rPr sz="1200" spc="-5" dirty="0">
                <a:latin typeface="Calibri"/>
                <a:cs typeface="Calibri"/>
              </a:rPr>
              <a:t>programs; seek out financial support when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possible.</a:t>
            </a:r>
            <a:endParaRPr sz="1200" dirty="0">
              <a:latin typeface="Calibri"/>
              <a:cs typeface="Calibri"/>
            </a:endParaRPr>
          </a:p>
          <a:p>
            <a:pPr marL="12700" marR="31115">
              <a:lnSpc>
                <a:spcPct val="110000"/>
              </a:lnSpc>
              <a:spcBef>
                <a:spcPts val="80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Communicate with parents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5" dirty="0">
                <a:latin typeface="Calibri"/>
                <a:cs typeface="Calibri"/>
              </a:rPr>
              <a:t>holding parent/player orientation meetings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5" dirty="0">
                <a:latin typeface="Calibri"/>
                <a:cs typeface="Calibri"/>
              </a:rPr>
              <a:t>well </a:t>
            </a:r>
            <a:r>
              <a:rPr sz="1200" dirty="0">
                <a:latin typeface="Calibri"/>
                <a:cs typeface="Calibri"/>
              </a:rPr>
              <a:t>as by </a:t>
            </a:r>
            <a:r>
              <a:rPr sz="1200" spc="-5" dirty="0">
                <a:latin typeface="Calibri"/>
                <a:cs typeface="Calibri"/>
              </a:rPr>
              <a:t>being  </a:t>
            </a:r>
            <a:r>
              <a:rPr sz="1200" dirty="0">
                <a:latin typeface="Calibri"/>
                <a:cs typeface="Calibri"/>
              </a:rPr>
              <a:t>available to </a:t>
            </a:r>
            <a:r>
              <a:rPr sz="1200" spc="-5" dirty="0">
                <a:latin typeface="Calibri"/>
                <a:cs typeface="Calibri"/>
              </a:rPr>
              <a:t>answer questions and address problems throughout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season.</a:t>
            </a:r>
            <a:endParaRPr sz="1200" dirty="0">
              <a:latin typeface="Calibri"/>
              <a:cs typeface="Calibri"/>
            </a:endParaRPr>
          </a:p>
          <a:p>
            <a:pPr marL="12700" marR="70485">
              <a:lnSpc>
                <a:spcPct val="110000"/>
              </a:lnSpc>
              <a:spcBef>
                <a:spcPts val="79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Work to </a:t>
            </a:r>
            <a:r>
              <a:rPr sz="1200" spc="-5" dirty="0">
                <a:latin typeface="Calibri"/>
                <a:cs typeface="Calibri"/>
              </a:rPr>
              <a:t>provide programs that encompass fairness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the participants and promote </a:t>
            </a:r>
            <a:r>
              <a:rPr sz="1200" dirty="0">
                <a:latin typeface="Calibri"/>
                <a:cs typeface="Calibri"/>
              </a:rPr>
              <a:t>fair play  and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sportsmanship.</a:t>
            </a:r>
            <a:endParaRPr sz="1200" dirty="0">
              <a:latin typeface="Calibri"/>
              <a:cs typeface="Calibri"/>
            </a:endParaRPr>
          </a:p>
          <a:p>
            <a:pPr marL="12700" marR="278130">
              <a:lnSpc>
                <a:spcPct val="110000"/>
              </a:lnSpc>
              <a:spcBef>
                <a:spcPts val="790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Recruit </a:t>
            </a:r>
            <a:r>
              <a:rPr sz="1200" spc="-5" dirty="0">
                <a:latin typeface="Calibri"/>
                <a:cs typeface="Calibri"/>
              </a:rPr>
              <a:t>volunteers, including coaches, who demonstrate qualities conducive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being role  </a:t>
            </a:r>
            <a:r>
              <a:rPr sz="1200" dirty="0">
                <a:latin typeface="Calibri"/>
                <a:cs typeface="Calibri"/>
              </a:rPr>
              <a:t>models to </a:t>
            </a:r>
            <a:r>
              <a:rPr sz="1200" spc="-5" dirty="0">
                <a:latin typeface="Calibri"/>
                <a:cs typeface="Calibri"/>
              </a:rPr>
              <a:t>the youth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our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sport.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Encourage coaches and officials to attend </a:t>
            </a:r>
            <a:r>
              <a:rPr sz="1200" dirty="0">
                <a:latin typeface="Calibri"/>
                <a:cs typeface="Calibri"/>
              </a:rPr>
              <a:t>USA </a:t>
            </a:r>
            <a:r>
              <a:rPr sz="1200" spc="-5" dirty="0">
                <a:latin typeface="Calibri"/>
                <a:cs typeface="Calibri"/>
              </a:rPr>
              <a:t>Ball Hockey clinics when</a:t>
            </a:r>
            <a:r>
              <a:rPr sz="1200" spc="9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available.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5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Make </a:t>
            </a:r>
            <a:r>
              <a:rPr sz="1200" dirty="0">
                <a:latin typeface="Calibri"/>
                <a:cs typeface="Calibri"/>
              </a:rPr>
              <a:t>every </a:t>
            </a:r>
            <a:r>
              <a:rPr sz="1200" spc="-5" dirty="0">
                <a:latin typeface="Calibri"/>
                <a:cs typeface="Calibri"/>
              </a:rPr>
              <a:t>possible attempt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provide everyone, </a:t>
            </a:r>
            <a:r>
              <a:rPr sz="1200" dirty="0">
                <a:latin typeface="Calibri"/>
                <a:cs typeface="Calibri"/>
              </a:rPr>
              <a:t>at all </a:t>
            </a:r>
            <a:r>
              <a:rPr sz="1200" spc="-5" dirty="0">
                <a:latin typeface="Calibri"/>
                <a:cs typeface="Calibri"/>
              </a:rPr>
              <a:t>skill levels, with </a:t>
            </a:r>
            <a:r>
              <a:rPr sz="1200" dirty="0">
                <a:latin typeface="Calibri"/>
                <a:cs typeface="Calibri"/>
              </a:rPr>
              <a:t>a place to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play.</a:t>
            </a: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Read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familiar </a:t>
            </a:r>
            <a:r>
              <a:rPr sz="1200" spc="-10" dirty="0">
                <a:latin typeface="Calibri"/>
                <a:cs typeface="Calibri"/>
              </a:rPr>
              <a:t>with </a:t>
            </a:r>
            <a:r>
              <a:rPr sz="1200" spc="-5" dirty="0">
                <a:latin typeface="Calibri"/>
                <a:cs typeface="Calibri"/>
              </a:rPr>
              <a:t>the contents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USA Ball Hockey’s official playing</a:t>
            </a:r>
            <a:r>
              <a:rPr sz="1200" spc="11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rules.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Develop other administrators </a:t>
            </a:r>
            <a:r>
              <a:rPr sz="1200" dirty="0">
                <a:latin typeface="Calibri"/>
                <a:cs typeface="Calibri"/>
              </a:rPr>
              <a:t>to advance </a:t>
            </a:r>
            <a:r>
              <a:rPr sz="1200" spc="-5" dirty="0">
                <a:latin typeface="Calibri"/>
                <a:cs typeface="Calibri"/>
              </a:rPr>
              <a:t>to positions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your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association.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·"/>
            </a:pP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·"/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Coaches’ Code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Conduct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4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Care </a:t>
            </a:r>
            <a:r>
              <a:rPr sz="1200" dirty="0">
                <a:latin typeface="Calibri"/>
                <a:cs typeface="Calibri"/>
              </a:rPr>
              <a:t>more </a:t>
            </a:r>
            <a:r>
              <a:rPr sz="1200" spc="-5" dirty="0">
                <a:latin typeface="Calibri"/>
                <a:cs typeface="Calibri"/>
              </a:rPr>
              <a:t>about the child than winning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game.</a:t>
            </a:r>
          </a:p>
          <a:p>
            <a:pPr marL="85725" indent="-73660">
              <a:lnSpc>
                <a:spcPct val="100000"/>
              </a:lnSpc>
              <a:spcBef>
                <a:spcPts val="94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positive </a:t>
            </a:r>
            <a:r>
              <a:rPr sz="1200" dirty="0">
                <a:latin typeface="Calibri"/>
                <a:cs typeface="Calibri"/>
              </a:rPr>
              <a:t>role </a:t>
            </a:r>
            <a:r>
              <a:rPr sz="1200" spc="-5" dirty="0">
                <a:latin typeface="Calibri"/>
                <a:cs typeface="Calibri"/>
              </a:rPr>
              <a:t>model </a:t>
            </a:r>
            <a:r>
              <a:rPr sz="1200" dirty="0">
                <a:latin typeface="Calibri"/>
                <a:cs typeface="Calibri"/>
              </a:rPr>
              <a:t>to all </a:t>
            </a:r>
            <a:r>
              <a:rPr sz="1200" spc="-5" dirty="0">
                <a:latin typeface="Calibri"/>
                <a:cs typeface="Calibri"/>
              </a:rPr>
              <a:t>of your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players.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lang="uk-UA" smtClean="0">
                <a:solidFill>
                  <a:schemeClr val="tx1"/>
                </a:solidFill>
              </a:rPr>
              <a:pPr marL="38100">
                <a:lnSpc>
                  <a:spcPts val="1410"/>
                </a:lnSpc>
              </a:pPr>
              <a:t>2</a:t>
            </a:fld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02004" y="1371600"/>
            <a:ext cx="5892800" cy="8183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1915">
              <a:lnSpc>
                <a:spcPct val="109600"/>
              </a:lnSpc>
              <a:spcBef>
                <a:spcPts val="10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 generous with your </a:t>
            </a:r>
            <a:r>
              <a:rPr sz="1200" dirty="0">
                <a:latin typeface="Calibri"/>
                <a:cs typeface="Calibri"/>
              </a:rPr>
              <a:t>praise </a:t>
            </a:r>
            <a:r>
              <a:rPr sz="1200" spc="-5" dirty="0">
                <a:latin typeface="Calibri"/>
                <a:cs typeface="Calibri"/>
              </a:rPr>
              <a:t>when </a:t>
            </a:r>
            <a:r>
              <a:rPr sz="1200" spc="-10" dirty="0">
                <a:latin typeface="Calibri"/>
                <a:cs typeface="Calibri"/>
              </a:rPr>
              <a:t>it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deserved;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consistent and honest; </a:t>
            </a:r>
            <a:r>
              <a:rPr sz="1200" dirty="0">
                <a:latin typeface="Calibri"/>
                <a:cs typeface="Calibri"/>
              </a:rPr>
              <a:t>be fair </a:t>
            </a:r>
            <a:r>
              <a:rPr sz="1200" spc="-5" dirty="0">
                <a:latin typeface="Calibri"/>
                <a:cs typeface="Calibri"/>
              </a:rPr>
              <a:t>and just;  </a:t>
            </a:r>
            <a:r>
              <a:rPr sz="1200" dirty="0">
                <a:latin typeface="Calibri"/>
                <a:cs typeface="Calibri"/>
              </a:rPr>
              <a:t>do not </a:t>
            </a:r>
            <a:r>
              <a:rPr sz="1200" spc="-5" dirty="0">
                <a:latin typeface="Calibri"/>
                <a:cs typeface="Calibri"/>
              </a:rPr>
              <a:t>criticize </a:t>
            </a:r>
            <a:r>
              <a:rPr sz="1200" dirty="0">
                <a:latin typeface="Calibri"/>
                <a:cs typeface="Calibri"/>
              </a:rPr>
              <a:t>players </a:t>
            </a:r>
            <a:r>
              <a:rPr sz="1200" spc="-5" dirty="0">
                <a:latin typeface="Calibri"/>
                <a:cs typeface="Calibri"/>
              </a:rPr>
              <a:t>publicly; learn </a:t>
            </a:r>
            <a:r>
              <a:rPr sz="1200" dirty="0">
                <a:latin typeface="Calibri"/>
                <a:cs typeface="Calibri"/>
              </a:rPr>
              <a:t>to be a </a:t>
            </a:r>
            <a:r>
              <a:rPr sz="1200" spc="-10" dirty="0">
                <a:latin typeface="Calibri"/>
                <a:cs typeface="Calibri"/>
              </a:rPr>
              <a:t>more </a:t>
            </a:r>
            <a:r>
              <a:rPr sz="1200" spc="-5" dirty="0">
                <a:latin typeface="Calibri"/>
                <a:cs typeface="Calibri"/>
              </a:rPr>
              <a:t>effective communicator and coach; don’t  </a:t>
            </a:r>
            <a:r>
              <a:rPr sz="1200" dirty="0">
                <a:latin typeface="Calibri"/>
                <a:cs typeface="Calibri"/>
              </a:rPr>
              <a:t>yell at players for </a:t>
            </a:r>
            <a:r>
              <a:rPr sz="1200" spc="-5" dirty="0">
                <a:latin typeface="Calibri"/>
                <a:cs typeface="Calibri"/>
              </a:rPr>
              <a:t>the </a:t>
            </a:r>
            <a:r>
              <a:rPr sz="1200" spc="-10" dirty="0">
                <a:latin typeface="Calibri"/>
                <a:cs typeface="Calibri"/>
              </a:rPr>
              <a:t>sake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yelling.</a:t>
            </a:r>
          </a:p>
          <a:p>
            <a:pPr marL="12700" marR="8890">
              <a:lnSpc>
                <a:spcPct val="109600"/>
              </a:lnSpc>
              <a:spcBef>
                <a:spcPts val="810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Never </a:t>
            </a:r>
            <a:r>
              <a:rPr sz="1200" spc="-5" dirty="0">
                <a:latin typeface="Calibri"/>
                <a:cs typeface="Calibri"/>
              </a:rPr>
              <a:t>verbally </a:t>
            </a:r>
            <a:r>
              <a:rPr sz="1200" dirty="0">
                <a:latin typeface="Calibri"/>
                <a:cs typeface="Calibri"/>
              </a:rPr>
              <a:t>or </a:t>
            </a:r>
            <a:r>
              <a:rPr sz="1200" spc="-5" dirty="0">
                <a:latin typeface="Calibri"/>
                <a:cs typeface="Calibri"/>
              </a:rPr>
              <a:t>physically </a:t>
            </a:r>
            <a:r>
              <a:rPr sz="1200" dirty="0">
                <a:latin typeface="Calibri"/>
                <a:cs typeface="Calibri"/>
              </a:rPr>
              <a:t>abuse </a:t>
            </a:r>
            <a:r>
              <a:rPr sz="1200" spc="-5" dirty="0">
                <a:latin typeface="Calibri"/>
                <a:cs typeface="Calibri"/>
              </a:rPr>
              <a:t>others, particularly </a:t>
            </a:r>
            <a:r>
              <a:rPr sz="1200" dirty="0">
                <a:latin typeface="Calibri"/>
                <a:cs typeface="Calibri"/>
              </a:rPr>
              <a:t>a player or </a:t>
            </a:r>
            <a:r>
              <a:rPr sz="1200" spc="-5" dirty="0">
                <a:latin typeface="Calibri"/>
                <a:cs typeface="Calibri"/>
              </a:rPr>
              <a:t>official; give </a:t>
            </a:r>
            <a:r>
              <a:rPr sz="1200" dirty="0">
                <a:latin typeface="Calibri"/>
                <a:cs typeface="Calibri"/>
              </a:rPr>
              <a:t>all players </a:t>
            </a:r>
            <a:r>
              <a:rPr sz="1200" spc="-5" dirty="0">
                <a:latin typeface="Calibri"/>
                <a:cs typeface="Calibri"/>
              </a:rPr>
              <a:t>the  opportunity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improve their skills, gain confidence and develop self-esteem; teach </a:t>
            </a:r>
            <a:r>
              <a:rPr sz="1200" dirty="0">
                <a:latin typeface="Calibri"/>
                <a:cs typeface="Calibri"/>
              </a:rPr>
              <a:t>players </a:t>
            </a:r>
            <a:r>
              <a:rPr sz="1200" spc="5" dirty="0">
                <a:latin typeface="Calibri"/>
                <a:cs typeface="Calibri"/>
              </a:rPr>
              <a:t>the  </a:t>
            </a:r>
            <a:r>
              <a:rPr sz="1200" spc="-5" dirty="0">
                <a:latin typeface="Calibri"/>
                <a:cs typeface="Calibri"/>
              </a:rPr>
              <a:t>basics.</a:t>
            </a:r>
            <a:endParaRPr sz="1200" dirty="0">
              <a:latin typeface="Calibri"/>
              <a:cs typeface="Calibri"/>
            </a:endParaRPr>
          </a:p>
          <a:p>
            <a:pPr marL="12700" marR="48260">
              <a:lnSpc>
                <a:spcPct val="109200"/>
              </a:lnSpc>
              <a:spcBef>
                <a:spcPts val="81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Organize practices that </a:t>
            </a:r>
            <a:r>
              <a:rPr sz="1200" dirty="0">
                <a:latin typeface="Calibri"/>
                <a:cs typeface="Calibri"/>
              </a:rPr>
              <a:t>are </a:t>
            </a:r>
            <a:r>
              <a:rPr sz="1200" spc="-5" dirty="0">
                <a:latin typeface="Calibri"/>
                <a:cs typeface="Calibri"/>
              </a:rPr>
              <a:t>fun and challenging for </a:t>
            </a:r>
            <a:r>
              <a:rPr sz="1200" dirty="0">
                <a:latin typeface="Calibri"/>
                <a:cs typeface="Calibri"/>
              </a:rPr>
              <a:t>your players. </a:t>
            </a:r>
            <a:r>
              <a:rPr sz="1200" spc="-5" dirty="0">
                <a:latin typeface="Calibri"/>
                <a:cs typeface="Calibri"/>
              </a:rPr>
              <a:t>Familiarize yourself with the  </a:t>
            </a:r>
            <a:r>
              <a:rPr sz="1200" dirty="0">
                <a:latin typeface="Calibri"/>
                <a:cs typeface="Calibri"/>
              </a:rPr>
              <a:t>rules, </a:t>
            </a:r>
            <a:r>
              <a:rPr sz="1200" spc="-5" dirty="0">
                <a:latin typeface="Calibri"/>
                <a:cs typeface="Calibri"/>
              </a:rPr>
              <a:t>techniques and strategies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hockey.</a:t>
            </a:r>
            <a:endParaRPr sz="1200" dirty="0">
              <a:latin typeface="Calibri"/>
              <a:cs typeface="Calibri"/>
            </a:endParaRPr>
          </a:p>
          <a:p>
            <a:pPr marL="12700" marR="245110">
              <a:lnSpc>
                <a:spcPct val="110000"/>
              </a:lnSpc>
              <a:spcBef>
                <a:spcPts val="80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Maintain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open </a:t>
            </a:r>
            <a:r>
              <a:rPr sz="1200" dirty="0">
                <a:latin typeface="Calibri"/>
                <a:cs typeface="Calibri"/>
              </a:rPr>
              <a:t>line </a:t>
            </a:r>
            <a:r>
              <a:rPr sz="1200" spc="-5" dirty="0">
                <a:latin typeface="Calibri"/>
                <a:cs typeface="Calibri"/>
              </a:rPr>
              <a:t>of communication </a:t>
            </a:r>
            <a:r>
              <a:rPr sz="1200" spc="-10" dirty="0">
                <a:latin typeface="Calibri"/>
                <a:cs typeface="Calibri"/>
              </a:rPr>
              <a:t>with </a:t>
            </a:r>
            <a:r>
              <a:rPr sz="1200" spc="-5" dirty="0">
                <a:latin typeface="Calibri"/>
                <a:cs typeface="Calibri"/>
              </a:rPr>
              <a:t>your players’ parents. Explain the </a:t>
            </a:r>
            <a:r>
              <a:rPr sz="1200" dirty="0">
                <a:latin typeface="Calibri"/>
                <a:cs typeface="Calibri"/>
              </a:rPr>
              <a:t>goals </a:t>
            </a:r>
            <a:r>
              <a:rPr sz="1200" spc="-5" dirty="0">
                <a:latin typeface="Calibri"/>
                <a:cs typeface="Calibri"/>
              </a:rPr>
              <a:t>and  objectives </a:t>
            </a:r>
            <a:r>
              <a:rPr sz="1200" dirty="0">
                <a:latin typeface="Calibri"/>
                <a:cs typeface="Calibri"/>
              </a:rPr>
              <a:t>of your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team.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 concerned with the </a:t>
            </a:r>
            <a:r>
              <a:rPr sz="1200" dirty="0">
                <a:latin typeface="Calibri"/>
                <a:cs typeface="Calibri"/>
              </a:rPr>
              <a:t>overall </a:t>
            </a:r>
            <a:r>
              <a:rPr sz="1200" spc="-5" dirty="0">
                <a:latin typeface="Calibri"/>
                <a:cs typeface="Calibri"/>
              </a:rPr>
              <a:t>development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your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players.</a:t>
            </a:r>
          </a:p>
          <a:p>
            <a:pPr>
              <a:lnSpc>
                <a:spcPct val="100000"/>
              </a:lnSpc>
              <a:buFont typeface="Calibri"/>
              <a:buChar char="·"/>
            </a:pP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·"/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On-Rink Officials’ Code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Conduct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Act in a </a:t>
            </a:r>
            <a:r>
              <a:rPr sz="1200" spc="-5" dirty="0">
                <a:latin typeface="Calibri"/>
                <a:cs typeface="Calibri"/>
              </a:rPr>
              <a:t>professional and businesslike manner </a:t>
            </a:r>
            <a:r>
              <a:rPr sz="1200" spc="-10" dirty="0">
                <a:latin typeface="Calibri"/>
                <a:cs typeface="Calibri"/>
              </a:rPr>
              <a:t>at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times and take your role</a:t>
            </a:r>
            <a:r>
              <a:rPr sz="1200" spc="1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seriously.</a:t>
            </a:r>
            <a:endParaRPr sz="1200" dirty="0">
              <a:latin typeface="Calibri"/>
              <a:cs typeface="Calibri"/>
            </a:endParaRPr>
          </a:p>
          <a:p>
            <a:pPr marL="12700" marR="273685">
              <a:lnSpc>
                <a:spcPct val="109200"/>
              </a:lnSpc>
              <a:spcBef>
                <a:spcPts val="819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Provide a </a:t>
            </a:r>
            <a:r>
              <a:rPr sz="1200" spc="-5" dirty="0">
                <a:latin typeface="Calibri"/>
                <a:cs typeface="Calibri"/>
              </a:rPr>
              <a:t>safe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sportsmanlike environment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which </a:t>
            </a:r>
            <a:r>
              <a:rPr sz="1200" dirty="0">
                <a:latin typeface="Calibri"/>
                <a:cs typeface="Calibri"/>
              </a:rPr>
              <a:t>players </a:t>
            </a:r>
            <a:r>
              <a:rPr sz="1200" spc="-10" dirty="0">
                <a:latin typeface="Calibri"/>
                <a:cs typeface="Calibri"/>
              </a:rPr>
              <a:t>can </a:t>
            </a:r>
            <a:r>
              <a:rPr sz="1200" spc="-5" dirty="0">
                <a:latin typeface="Calibri"/>
                <a:cs typeface="Calibri"/>
              </a:rPr>
              <a:t>properly display their  hockey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4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Know all playing rules, </a:t>
            </a:r>
            <a:r>
              <a:rPr sz="1200" spc="-5" dirty="0">
                <a:latin typeface="Calibri"/>
                <a:cs typeface="Calibri"/>
              </a:rPr>
              <a:t>their interpretations and </a:t>
            </a:r>
            <a:r>
              <a:rPr sz="1200" dirty="0">
                <a:latin typeface="Calibri"/>
                <a:cs typeface="Calibri"/>
              </a:rPr>
              <a:t>their </a:t>
            </a:r>
            <a:r>
              <a:rPr sz="1200" spc="-5" dirty="0">
                <a:latin typeface="Calibri"/>
                <a:cs typeface="Calibri"/>
              </a:rPr>
              <a:t>proper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application.</a:t>
            </a:r>
            <a:endParaRPr sz="1200" dirty="0">
              <a:latin typeface="Calibri"/>
              <a:cs typeface="Calibri"/>
            </a:endParaRPr>
          </a:p>
          <a:p>
            <a:pPr marL="12700" marR="49530">
              <a:lnSpc>
                <a:spcPct val="110000"/>
              </a:lnSpc>
              <a:spcBef>
                <a:spcPts val="79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Manage </a:t>
            </a:r>
            <a:r>
              <a:rPr sz="1200" spc="-5" dirty="0">
                <a:latin typeface="Calibri"/>
                <a:cs typeface="Calibri"/>
              </a:rPr>
              <a:t>and </a:t>
            </a:r>
            <a:r>
              <a:rPr sz="1200" dirty="0">
                <a:latin typeface="Calibri"/>
                <a:cs typeface="Calibri"/>
              </a:rPr>
              <a:t>help </a:t>
            </a:r>
            <a:r>
              <a:rPr sz="1200" spc="-5" dirty="0">
                <a:latin typeface="Calibri"/>
                <a:cs typeface="Calibri"/>
              </a:rPr>
              <a:t>to control </a:t>
            </a:r>
            <a:r>
              <a:rPr sz="1200" dirty="0">
                <a:latin typeface="Calibri"/>
                <a:cs typeface="Calibri"/>
              </a:rPr>
              <a:t>games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cooperation with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coaches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provide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positive and  safe experience for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participants.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 </a:t>
            </a:r>
            <a:r>
              <a:rPr sz="1200" dirty="0">
                <a:latin typeface="Calibri"/>
                <a:cs typeface="Calibri"/>
              </a:rPr>
              <a:t>fair </a:t>
            </a:r>
            <a:r>
              <a:rPr sz="1200" spc="-5" dirty="0">
                <a:latin typeface="Calibri"/>
                <a:cs typeface="Calibri"/>
              </a:rPr>
              <a:t>and impartial </a:t>
            </a:r>
            <a:r>
              <a:rPr sz="1200" dirty="0">
                <a:latin typeface="Calibri"/>
                <a:cs typeface="Calibri"/>
              </a:rPr>
              <a:t>at all</a:t>
            </a:r>
            <a:r>
              <a:rPr sz="1200" spc="-5" dirty="0">
                <a:latin typeface="Calibri"/>
                <a:cs typeface="Calibri"/>
              </a:rPr>
              <a:t> times.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5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Use honesty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integrity when answering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questions.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Admit your mistakes </a:t>
            </a:r>
            <a:r>
              <a:rPr sz="1200" spc="-5" dirty="0">
                <a:latin typeface="Calibri"/>
                <a:cs typeface="Calibri"/>
              </a:rPr>
              <a:t>when </a:t>
            </a:r>
            <a:r>
              <a:rPr sz="1200" dirty="0">
                <a:latin typeface="Calibri"/>
                <a:cs typeface="Calibri"/>
              </a:rPr>
              <a:t>you </a:t>
            </a:r>
            <a:r>
              <a:rPr sz="1200" spc="-5" dirty="0">
                <a:latin typeface="Calibri"/>
                <a:cs typeface="Calibri"/>
              </a:rPr>
              <a:t>make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them.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0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Never </a:t>
            </a:r>
            <a:r>
              <a:rPr sz="1200" spc="-5" dirty="0">
                <a:latin typeface="Calibri"/>
                <a:cs typeface="Calibri"/>
              </a:rPr>
              <a:t>openly criticize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coach, </a:t>
            </a:r>
            <a:r>
              <a:rPr sz="1200" dirty="0">
                <a:latin typeface="Calibri"/>
                <a:cs typeface="Calibri"/>
              </a:rPr>
              <a:t>player or </a:t>
            </a:r>
            <a:r>
              <a:rPr sz="1200" spc="-5" dirty="0">
                <a:latin typeface="Calibri"/>
                <a:cs typeface="Calibri"/>
              </a:rPr>
              <a:t>fellow official and keep </a:t>
            </a:r>
            <a:r>
              <a:rPr sz="1200" dirty="0">
                <a:latin typeface="Calibri"/>
                <a:cs typeface="Calibri"/>
              </a:rPr>
              <a:t>your </a:t>
            </a:r>
            <a:r>
              <a:rPr sz="1200" spc="-5" dirty="0">
                <a:latin typeface="Calibri"/>
                <a:cs typeface="Calibri"/>
              </a:rPr>
              <a:t>emotions under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control.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4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Dedicate yourself to personal improvement and maintenance of officiating</a:t>
            </a:r>
            <a:r>
              <a:rPr sz="1200" spc="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Respect your supervisor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his/her critique of your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performance.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·"/>
            </a:pP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Char char="·"/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Parent’s Code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1200" b="1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Conduct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Do not </a:t>
            </a:r>
            <a:r>
              <a:rPr sz="1200" spc="-5" dirty="0">
                <a:latin typeface="Calibri"/>
                <a:cs typeface="Calibri"/>
              </a:rPr>
              <a:t>force your children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participate </a:t>
            </a:r>
            <a:r>
              <a:rPr sz="1200" dirty="0">
                <a:latin typeface="Calibri"/>
                <a:cs typeface="Calibri"/>
              </a:rPr>
              <a:t>in ball </a:t>
            </a:r>
            <a:r>
              <a:rPr sz="1200" spc="-5" dirty="0">
                <a:latin typeface="Calibri"/>
                <a:cs typeface="Calibri"/>
              </a:rPr>
              <a:t>hockey, </a:t>
            </a:r>
            <a:r>
              <a:rPr sz="1200" dirty="0">
                <a:latin typeface="Calibri"/>
                <a:cs typeface="Calibri"/>
              </a:rPr>
              <a:t>let them </a:t>
            </a:r>
            <a:r>
              <a:rPr sz="1200" spc="-5" dirty="0">
                <a:latin typeface="Calibri"/>
                <a:cs typeface="Calibri"/>
              </a:rPr>
              <a:t>make the decision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play.</a:t>
            </a:r>
          </a:p>
          <a:p>
            <a:pPr marL="85725" indent="-73660">
              <a:lnSpc>
                <a:spcPct val="100000"/>
              </a:lnSpc>
              <a:spcBef>
                <a:spcPts val="95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Encourage your child </a:t>
            </a:r>
            <a:r>
              <a:rPr sz="1200" dirty="0">
                <a:latin typeface="Calibri"/>
                <a:cs typeface="Calibri"/>
              </a:rPr>
              <a:t>to play by </a:t>
            </a:r>
            <a:r>
              <a:rPr sz="1200" spc="-5" dirty="0">
                <a:latin typeface="Calibri"/>
                <a:cs typeface="Calibri"/>
              </a:rPr>
              <a:t>the rules set forth </a:t>
            </a:r>
            <a:r>
              <a:rPr sz="1200" dirty="0">
                <a:latin typeface="Calibri"/>
                <a:cs typeface="Calibri"/>
              </a:rPr>
              <a:t>by USA </a:t>
            </a:r>
            <a:r>
              <a:rPr sz="1200" spc="-5" dirty="0">
                <a:latin typeface="Calibri"/>
                <a:cs typeface="Calibri"/>
              </a:rPr>
              <a:t>Ball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Hockey.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Do not </a:t>
            </a:r>
            <a:r>
              <a:rPr sz="1200" spc="-5" dirty="0">
                <a:latin typeface="Calibri"/>
                <a:cs typeface="Calibri"/>
              </a:rPr>
              <a:t>embarrass your child </a:t>
            </a:r>
            <a:r>
              <a:rPr sz="1200" dirty="0">
                <a:latin typeface="Calibri"/>
                <a:cs typeface="Calibri"/>
              </a:rPr>
              <a:t>by yelling at </a:t>
            </a:r>
            <a:r>
              <a:rPr sz="1200" spc="-5" dirty="0">
                <a:latin typeface="Calibri"/>
                <a:cs typeface="Calibri"/>
              </a:rPr>
              <a:t>players, coaches or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officials.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lang="uk-UA" smtClean="0">
                <a:solidFill>
                  <a:schemeClr val="tx1"/>
                </a:solidFill>
              </a:rPr>
              <a:pPr marL="38100">
                <a:lnSpc>
                  <a:spcPts val="1410"/>
                </a:lnSpc>
              </a:pPr>
              <a:t>3</a:t>
            </a:fld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02004" y="1371600"/>
            <a:ext cx="5948680" cy="788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1594">
              <a:lnSpc>
                <a:spcPct val="110000"/>
              </a:lnSpc>
              <a:spcBef>
                <a:spcPts val="10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Support the officials on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off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ice but never </a:t>
            </a:r>
            <a:r>
              <a:rPr sz="1200" dirty="0">
                <a:latin typeface="Calibri"/>
                <a:cs typeface="Calibri"/>
              </a:rPr>
              <a:t>criticize an </a:t>
            </a:r>
            <a:r>
              <a:rPr sz="1200" spc="-5" dirty="0">
                <a:latin typeface="Calibri"/>
                <a:cs typeface="Calibri"/>
              </a:rPr>
              <a:t>official </a:t>
            </a:r>
            <a:r>
              <a:rPr sz="1200" dirty="0">
                <a:latin typeface="Calibri"/>
                <a:cs typeface="Calibri"/>
              </a:rPr>
              <a:t>for </a:t>
            </a:r>
            <a:r>
              <a:rPr sz="1200" spc="-5" dirty="0">
                <a:latin typeface="Calibri"/>
                <a:cs typeface="Calibri"/>
              </a:rPr>
              <a:t>their calls. Remember,  </a:t>
            </a:r>
            <a:r>
              <a:rPr sz="1200" dirty="0">
                <a:latin typeface="Calibri"/>
                <a:cs typeface="Calibri"/>
              </a:rPr>
              <a:t>it is only 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game.</a:t>
            </a:r>
          </a:p>
          <a:p>
            <a:pPr marL="12700" marR="40640">
              <a:lnSpc>
                <a:spcPct val="110000"/>
              </a:lnSpc>
              <a:spcBef>
                <a:spcPts val="79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Applaud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good effort </a:t>
            </a:r>
            <a:r>
              <a:rPr sz="1200" spc="-1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both victory and defeat, and enforce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positive points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the game.  </a:t>
            </a:r>
            <a:r>
              <a:rPr sz="1200" dirty="0">
                <a:latin typeface="Calibri"/>
                <a:cs typeface="Calibri"/>
              </a:rPr>
              <a:t>Never yell or </a:t>
            </a:r>
            <a:r>
              <a:rPr sz="1200" spc="-5" dirty="0">
                <a:latin typeface="Calibri"/>
                <a:cs typeface="Calibri"/>
              </a:rPr>
              <a:t>physically abuse your child after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game 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practice.</a:t>
            </a:r>
            <a:endParaRPr sz="1200" dirty="0">
              <a:latin typeface="Calibri"/>
              <a:cs typeface="Calibri"/>
            </a:endParaRPr>
          </a:p>
          <a:p>
            <a:pPr marL="12700" marR="213360">
              <a:lnSpc>
                <a:spcPct val="110000"/>
              </a:lnSpc>
              <a:spcBef>
                <a:spcPts val="79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Recognize </a:t>
            </a:r>
            <a:r>
              <a:rPr sz="1200" spc="-5" dirty="0">
                <a:latin typeface="Calibri"/>
                <a:cs typeface="Calibri"/>
              </a:rPr>
              <a:t>the importance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volunteer coaches. </a:t>
            </a:r>
            <a:r>
              <a:rPr sz="1200" dirty="0">
                <a:latin typeface="Calibri"/>
                <a:cs typeface="Calibri"/>
              </a:rPr>
              <a:t>They </a:t>
            </a:r>
            <a:r>
              <a:rPr sz="1200" spc="-5" dirty="0">
                <a:latin typeface="Calibri"/>
                <a:cs typeface="Calibri"/>
              </a:rPr>
              <a:t>are important to the development </a:t>
            </a:r>
            <a:r>
              <a:rPr sz="1200" spc="-10" dirty="0">
                <a:latin typeface="Calibri"/>
                <a:cs typeface="Calibri"/>
              </a:rPr>
              <a:t>of  </a:t>
            </a:r>
            <a:r>
              <a:rPr sz="1200" spc="-5" dirty="0">
                <a:latin typeface="Calibri"/>
                <a:cs typeface="Calibri"/>
              </a:rPr>
              <a:t>your child and the sport. Communicate with them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support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them.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Become </a:t>
            </a:r>
            <a:r>
              <a:rPr sz="1200" dirty="0">
                <a:latin typeface="Calibri"/>
                <a:cs typeface="Calibri"/>
              </a:rPr>
              <a:t>an active </a:t>
            </a:r>
            <a:r>
              <a:rPr sz="1200" spc="-5" dirty="0">
                <a:latin typeface="Calibri"/>
                <a:cs typeface="Calibri"/>
              </a:rPr>
              <a:t>member of your hockey community and</a:t>
            </a:r>
            <a:r>
              <a:rPr sz="1200" spc="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volunteer.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·"/>
            </a:pP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Char char="·"/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Player’s Code of</a:t>
            </a:r>
            <a:r>
              <a:rPr sz="1200" b="1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Conduct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50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Play </a:t>
            </a:r>
            <a:r>
              <a:rPr sz="1200" spc="-5" dirty="0">
                <a:latin typeface="Calibri"/>
                <a:cs typeface="Calibri"/>
              </a:rPr>
              <a:t>for fun but work hard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improve </a:t>
            </a:r>
            <a:r>
              <a:rPr sz="1200" dirty="0">
                <a:latin typeface="Calibri"/>
                <a:cs typeface="Calibri"/>
              </a:rPr>
              <a:t>your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skills.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team </a:t>
            </a:r>
            <a:r>
              <a:rPr sz="1200" dirty="0">
                <a:latin typeface="Calibri"/>
                <a:cs typeface="Calibri"/>
              </a:rPr>
              <a:t>player </a:t>
            </a:r>
            <a:r>
              <a:rPr sz="1200" spc="-5" dirty="0">
                <a:latin typeface="Calibri"/>
                <a:cs typeface="Calibri"/>
              </a:rPr>
              <a:t>and get along with your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teammates.</a:t>
            </a: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Learn teamwork, sportsmanship and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discipline.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5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Always </a:t>
            </a:r>
            <a:r>
              <a:rPr sz="1200" dirty="0">
                <a:latin typeface="Calibri"/>
                <a:cs typeface="Calibri"/>
              </a:rPr>
              <a:t>be a good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sport.</a:t>
            </a:r>
            <a:endParaRPr sz="1200" dirty="0">
              <a:latin typeface="Calibri"/>
              <a:cs typeface="Calibri"/>
            </a:endParaRPr>
          </a:p>
          <a:p>
            <a:pPr marL="12700" marR="335915">
              <a:lnSpc>
                <a:spcPct val="110000"/>
              </a:lnSpc>
              <a:spcBef>
                <a:spcPts val="79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Respect your coach, your teammates, your parents, opponents and officials </a:t>
            </a:r>
            <a:r>
              <a:rPr sz="1200" dirty="0">
                <a:latin typeface="Calibri"/>
                <a:cs typeface="Calibri"/>
              </a:rPr>
              <a:t>in </a:t>
            </a:r>
            <a:r>
              <a:rPr sz="1200" spc="-5" dirty="0">
                <a:latin typeface="Calibri"/>
                <a:cs typeface="Calibri"/>
              </a:rPr>
              <a:t>pubic </a:t>
            </a:r>
            <a:r>
              <a:rPr sz="1200" dirty="0">
                <a:latin typeface="Calibri"/>
                <a:cs typeface="Calibri"/>
              </a:rPr>
              <a:t>or in  private.</a:t>
            </a:r>
          </a:p>
          <a:p>
            <a:pPr marL="12700" marR="326390">
              <a:lnSpc>
                <a:spcPct val="110000"/>
              </a:lnSpc>
              <a:spcBef>
                <a:spcPts val="79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Never argue </a:t>
            </a:r>
            <a:r>
              <a:rPr sz="1200" spc="-5" dirty="0">
                <a:latin typeface="Calibri"/>
                <a:cs typeface="Calibri"/>
              </a:rPr>
              <a:t>with </a:t>
            </a:r>
            <a:r>
              <a:rPr sz="1200" dirty="0">
                <a:latin typeface="Calibri"/>
                <a:cs typeface="Calibri"/>
              </a:rPr>
              <a:t>an </a:t>
            </a:r>
            <a:r>
              <a:rPr sz="1200" spc="-5" dirty="0">
                <a:latin typeface="Calibri"/>
                <a:cs typeface="Calibri"/>
              </a:rPr>
              <a:t>official’s </a:t>
            </a:r>
            <a:r>
              <a:rPr sz="1200" dirty="0">
                <a:latin typeface="Calibri"/>
                <a:cs typeface="Calibri"/>
              </a:rPr>
              <a:t>decision, as they </a:t>
            </a:r>
            <a:r>
              <a:rPr sz="1200" spc="-5" dirty="0">
                <a:latin typeface="Calibri"/>
                <a:cs typeface="Calibri"/>
              </a:rPr>
              <a:t>are unlikely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change their mind and your  conduct can </a:t>
            </a:r>
            <a:r>
              <a:rPr sz="1200" dirty="0">
                <a:latin typeface="Calibri"/>
                <a:cs typeface="Calibri"/>
              </a:rPr>
              <a:t>be </a:t>
            </a:r>
            <a:r>
              <a:rPr sz="1200" spc="-5" dirty="0">
                <a:latin typeface="Calibri"/>
                <a:cs typeface="Calibri"/>
              </a:rPr>
              <a:t>viewed </a:t>
            </a:r>
            <a:r>
              <a:rPr sz="1200" spc="-10" dirty="0">
                <a:latin typeface="Calibri"/>
                <a:cs typeface="Calibri"/>
              </a:rPr>
              <a:t>as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unbecoming.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Char char="·"/>
            </a:pP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·"/>
            </a:pPr>
            <a:endParaRPr sz="15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Spectator’s Code of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Conduct</a:t>
            </a:r>
            <a:endParaRPr sz="1200" dirty="0">
              <a:latin typeface="Calibri"/>
              <a:cs typeface="Calibri"/>
            </a:endParaRPr>
          </a:p>
          <a:p>
            <a:pPr marL="12700" marR="263525">
              <a:lnSpc>
                <a:spcPct val="110000"/>
              </a:lnSpc>
              <a:spcBef>
                <a:spcPts val="795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Display </a:t>
            </a:r>
            <a:r>
              <a:rPr sz="1200" spc="-5" dirty="0">
                <a:latin typeface="Calibri"/>
                <a:cs typeface="Calibri"/>
              </a:rPr>
              <a:t>good sportsmanship. Always respect players, coaches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officials; </a:t>
            </a:r>
            <a:r>
              <a:rPr sz="1200" dirty="0">
                <a:latin typeface="Calibri"/>
                <a:cs typeface="Calibri"/>
              </a:rPr>
              <a:t>do </a:t>
            </a:r>
            <a:r>
              <a:rPr sz="1200" spc="-5" dirty="0">
                <a:latin typeface="Calibri"/>
                <a:cs typeface="Calibri"/>
              </a:rPr>
              <a:t>not taunt </a:t>
            </a:r>
            <a:r>
              <a:rPr sz="1200" dirty="0">
                <a:latin typeface="Calibri"/>
                <a:cs typeface="Calibri"/>
              </a:rPr>
              <a:t>or  </a:t>
            </a:r>
            <a:r>
              <a:rPr sz="1200" spc="-5" dirty="0">
                <a:latin typeface="Calibri"/>
                <a:cs typeface="Calibri"/>
              </a:rPr>
              <a:t>disturb other </a:t>
            </a:r>
            <a:r>
              <a:rPr sz="1200" dirty="0">
                <a:latin typeface="Calibri"/>
                <a:cs typeface="Calibri"/>
              </a:rPr>
              <a:t>fans; </a:t>
            </a:r>
            <a:r>
              <a:rPr sz="1200" spc="-5" dirty="0">
                <a:latin typeface="Calibri"/>
                <a:cs typeface="Calibri"/>
              </a:rPr>
              <a:t>enjoy </a:t>
            </a:r>
            <a:r>
              <a:rPr sz="1200" dirty="0">
                <a:latin typeface="Calibri"/>
                <a:cs typeface="Calibri"/>
              </a:rPr>
              <a:t>the game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together.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Cheer good </a:t>
            </a:r>
            <a:r>
              <a:rPr sz="1200" dirty="0">
                <a:latin typeface="Calibri"/>
                <a:cs typeface="Calibri"/>
              </a:rPr>
              <a:t>plays </a:t>
            </a:r>
            <a:r>
              <a:rPr sz="1200" spc="-5" dirty="0">
                <a:latin typeface="Calibri"/>
                <a:cs typeface="Calibri"/>
              </a:rPr>
              <a:t>of all participants; avoid booing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opponents.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80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Help provide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5" dirty="0">
                <a:latin typeface="Calibri"/>
                <a:cs typeface="Calibri"/>
              </a:rPr>
              <a:t>safe and fun environment; throwing </a:t>
            </a:r>
            <a:r>
              <a:rPr sz="1200" dirty="0">
                <a:latin typeface="Calibri"/>
                <a:cs typeface="Calibri"/>
              </a:rPr>
              <a:t>any items on </a:t>
            </a:r>
            <a:r>
              <a:rPr sz="1200" spc="-5" dirty="0">
                <a:latin typeface="Calibri"/>
                <a:cs typeface="Calibri"/>
              </a:rPr>
              <a:t>the playing surface can cause  </a:t>
            </a:r>
            <a:r>
              <a:rPr sz="1200" dirty="0">
                <a:latin typeface="Calibri"/>
                <a:cs typeface="Calibri"/>
              </a:rPr>
              <a:t>injury to players and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officials.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4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Support the referees and coaches </a:t>
            </a:r>
            <a:r>
              <a:rPr sz="1200" dirty="0">
                <a:latin typeface="Calibri"/>
                <a:cs typeface="Calibri"/>
              </a:rPr>
              <a:t>by </a:t>
            </a:r>
            <a:r>
              <a:rPr sz="1200" spc="-5" dirty="0">
                <a:latin typeface="Calibri"/>
                <a:cs typeface="Calibri"/>
              </a:rPr>
              <a:t>trusting their judgment and</a:t>
            </a:r>
            <a:r>
              <a:rPr sz="1200" spc="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integrity.</a:t>
            </a:r>
            <a:endParaRPr sz="1200" dirty="0">
              <a:latin typeface="Calibri"/>
              <a:cs typeface="Calibri"/>
            </a:endParaRPr>
          </a:p>
          <a:p>
            <a:pPr marL="12700" marR="549275">
              <a:lnSpc>
                <a:spcPct val="110000"/>
              </a:lnSpc>
              <a:spcBef>
                <a:spcPts val="790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Be responsible for your own safety, be alert </a:t>
            </a:r>
            <a:r>
              <a:rPr sz="1200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prevent accidents </a:t>
            </a:r>
            <a:r>
              <a:rPr sz="1200" dirty="0">
                <a:latin typeface="Calibri"/>
                <a:cs typeface="Calibri"/>
              </a:rPr>
              <a:t>from </a:t>
            </a:r>
            <a:r>
              <a:rPr sz="1200" spc="-5" dirty="0">
                <a:latin typeface="Calibri"/>
                <a:cs typeface="Calibri"/>
              </a:rPr>
              <a:t>balls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other  avoidable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situations.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35"/>
              </a:spcBef>
              <a:buChar char="·"/>
              <a:tabLst>
                <a:tab pos="86360" algn="l"/>
              </a:tabLst>
            </a:pPr>
            <a:r>
              <a:rPr sz="1200" spc="-5" dirty="0">
                <a:latin typeface="Calibri"/>
                <a:cs typeface="Calibri"/>
              </a:rPr>
              <a:t>Respect buildings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locker </a:t>
            </a:r>
            <a:r>
              <a:rPr sz="1200" dirty="0">
                <a:latin typeface="Calibri"/>
                <a:cs typeface="Calibri"/>
              </a:rPr>
              <a:t>rooms as </a:t>
            </a:r>
            <a:r>
              <a:rPr sz="1200" spc="-5" dirty="0">
                <a:latin typeface="Calibri"/>
                <a:cs typeface="Calibri"/>
              </a:rPr>
              <a:t>private areas for players, coaches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8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officials.</a:t>
            </a:r>
            <a:endParaRPr sz="1200" dirty="0">
              <a:latin typeface="Calibri"/>
              <a:cs typeface="Calibri"/>
            </a:endParaRPr>
          </a:p>
          <a:p>
            <a:pPr marL="85725" indent="-73660">
              <a:lnSpc>
                <a:spcPct val="100000"/>
              </a:lnSpc>
              <a:spcBef>
                <a:spcPts val="950"/>
              </a:spcBef>
              <a:buChar char="·"/>
              <a:tabLst>
                <a:tab pos="86360" algn="l"/>
              </a:tabLst>
            </a:pPr>
            <a:r>
              <a:rPr sz="1200" dirty="0">
                <a:latin typeface="Calibri"/>
                <a:cs typeface="Calibri"/>
              </a:rPr>
              <a:t>Recognize </a:t>
            </a:r>
            <a:r>
              <a:rPr sz="1200" spc="-5" dirty="0">
                <a:latin typeface="Calibri"/>
                <a:cs typeface="Calibri"/>
              </a:rPr>
              <a:t>good effort, teamwork </a:t>
            </a:r>
            <a:r>
              <a:rPr sz="1200" dirty="0">
                <a:latin typeface="Calibri"/>
                <a:cs typeface="Calibri"/>
              </a:rPr>
              <a:t>and </a:t>
            </a:r>
            <a:r>
              <a:rPr sz="1200" spc="-5" dirty="0">
                <a:latin typeface="Calibri"/>
                <a:cs typeface="Calibri"/>
              </a:rPr>
              <a:t>sportsmanship.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lang="uk-UA" smtClean="0">
                <a:solidFill>
                  <a:schemeClr val="tx1"/>
                </a:solidFill>
              </a:rPr>
              <a:pPr marL="38100">
                <a:lnSpc>
                  <a:spcPts val="1410"/>
                </a:lnSpc>
              </a:pPr>
              <a:t>4</a:t>
            </a:fld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936</Words>
  <Application>Microsoft Macintosh PowerPoint</Application>
  <PresentationFormat>Custom</PresentationFormat>
  <Paragraphs>73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and Cory</dc:creator>
  <cp:lastModifiedBy>Herschk, Cory</cp:lastModifiedBy>
  <cp:revision>51</cp:revision>
  <dcterms:created xsi:type="dcterms:W3CDTF">2020-05-12T12:41:35Z</dcterms:created>
  <dcterms:modified xsi:type="dcterms:W3CDTF">2020-11-05T06:14:39Z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2020-05-12T00:00:00Z</vt:filetime>
  </property>
</Properties>
</file>